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78" r:id="rId2"/>
    <p:sldId id="387" r:id="rId3"/>
    <p:sldId id="388" r:id="rId4"/>
    <p:sldId id="284" r:id="rId5"/>
    <p:sldId id="287" r:id="rId6"/>
    <p:sldId id="285" r:id="rId7"/>
    <p:sldId id="286" r:id="rId8"/>
    <p:sldId id="373" r:id="rId9"/>
    <p:sldId id="376" r:id="rId10"/>
    <p:sldId id="377" r:id="rId11"/>
    <p:sldId id="378" r:id="rId12"/>
    <p:sldId id="380" r:id="rId13"/>
    <p:sldId id="357" r:id="rId14"/>
    <p:sldId id="383" r:id="rId15"/>
    <p:sldId id="384" r:id="rId16"/>
    <p:sldId id="385" r:id="rId17"/>
    <p:sldId id="386" r:id="rId18"/>
    <p:sldId id="283" r:id="rId19"/>
    <p:sldId id="280" r:id="rId20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/>
    <p:restoredTop sz="95860" autoAdjust="0"/>
  </p:normalViewPr>
  <p:slideViewPr>
    <p:cSldViewPr>
      <p:cViewPr varScale="1">
        <p:scale>
          <a:sx n="159" d="100"/>
          <a:sy n="159" d="100"/>
        </p:scale>
        <p:origin x="3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14-Day Change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Contra Costa</c:v>
                </c:pt>
                <c:pt idx="1">
                  <c:v>Solano</c:v>
                </c:pt>
                <c:pt idx="2">
                  <c:v>Shasta</c:v>
                </c:pt>
                <c:pt idx="3">
                  <c:v>Yolo</c:v>
                </c:pt>
                <c:pt idx="4">
                  <c:v>Butte</c:v>
                </c:pt>
                <c:pt idx="5">
                  <c:v>Siskiyou</c:v>
                </c:pt>
                <c:pt idx="6">
                  <c:v>Tehama</c:v>
                </c:pt>
                <c:pt idx="7">
                  <c:v>Colusa</c:v>
                </c:pt>
                <c:pt idx="8">
                  <c:v>Alameda</c:v>
                </c:pt>
                <c:pt idx="9">
                  <c:v>Trinity</c:v>
                </c:pt>
                <c:pt idx="10">
                  <c:v>Glenn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494</c:v>
                </c:pt>
                <c:pt idx="1">
                  <c:v>384</c:v>
                </c:pt>
                <c:pt idx="2">
                  <c:v>3</c:v>
                </c:pt>
                <c:pt idx="3">
                  <c:v>261</c:v>
                </c:pt>
                <c:pt idx="4">
                  <c:v>225</c:v>
                </c:pt>
                <c:pt idx="5">
                  <c:v>59</c:v>
                </c:pt>
                <c:pt idx="6">
                  <c:v>71</c:v>
                </c:pt>
                <c:pt idx="7">
                  <c:v>-7</c:v>
                </c:pt>
                <c:pt idx="8">
                  <c:v>524</c:v>
                </c:pt>
                <c:pt idx="9">
                  <c:v>100</c:v>
                </c:pt>
                <c:pt idx="10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8-4A4D-BD2B-5B45774FD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8444256"/>
        <c:axId val="1643976368"/>
      </c:barChart>
      <c:catAx>
        <c:axId val="16584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976368"/>
        <c:crosses val="autoZero"/>
        <c:auto val="1"/>
        <c:lblAlgn val="ctr"/>
        <c:lblOffset val="100"/>
        <c:noMultiLvlLbl val="0"/>
      </c:catAx>
      <c:valAx>
        <c:axId val="164397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4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Cases/100K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Contra Costa </c:v>
                </c:pt>
                <c:pt idx="1">
                  <c:v>Alameda</c:v>
                </c:pt>
                <c:pt idx="2">
                  <c:v>Yolo</c:v>
                </c:pt>
                <c:pt idx="3">
                  <c:v>Solano</c:v>
                </c:pt>
                <c:pt idx="4">
                  <c:v>Glenn</c:v>
                </c:pt>
                <c:pt idx="5">
                  <c:v>Butte</c:v>
                </c:pt>
                <c:pt idx="6">
                  <c:v>Tehama</c:v>
                </c:pt>
                <c:pt idx="7">
                  <c:v>Shasta</c:v>
                </c:pt>
                <c:pt idx="8">
                  <c:v>Siskiyou</c:v>
                </c:pt>
                <c:pt idx="9">
                  <c:v>Colusa</c:v>
                </c:pt>
                <c:pt idx="10">
                  <c:v>Trinity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59</c:v>
                </c:pt>
                <c:pt idx="1">
                  <c:v>56</c:v>
                </c:pt>
                <c:pt idx="2">
                  <c:v>48</c:v>
                </c:pt>
                <c:pt idx="3">
                  <c:v>44</c:v>
                </c:pt>
                <c:pt idx="4">
                  <c:v>35</c:v>
                </c:pt>
                <c:pt idx="5">
                  <c:v>32</c:v>
                </c:pt>
                <c:pt idx="6">
                  <c:v>19</c:v>
                </c:pt>
                <c:pt idx="7">
                  <c:v>18</c:v>
                </c:pt>
                <c:pt idx="8">
                  <c:v>18</c:v>
                </c:pt>
                <c:pt idx="9">
                  <c:v>15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A-D547-A4F6-9A87F7E625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Vac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Contra Costa </c:v>
                </c:pt>
                <c:pt idx="1">
                  <c:v>Alameda</c:v>
                </c:pt>
                <c:pt idx="2">
                  <c:v>Yolo</c:v>
                </c:pt>
                <c:pt idx="3">
                  <c:v>Solano</c:v>
                </c:pt>
                <c:pt idx="4">
                  <c:v>Glenn</c:v>
                </c:pt>
                <c:pt idx="5">
                  <c:v>Butte</c:v>
                </c:pt>
                <c:pt idx="6">
                  <c:v>Tehama</c:v>
                </c:pt>
                <c:pt idx="7">
                  <c:v>Shasta</c:v>
                </c:pt>
                <c:pt idx="8">
                  <c:v>Siskiyou</c:v>
                </c:pt>
                <c:pt idx="9">
                  <c:v>Colusa</c:v>
                </c:pt>
                <c:pt idx="10">
                  <c:v>Trinity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79</c:v>
                </c:pt>
                <c:pt idx="1">
                  <c:v>80</c:v>
                </c:pt>
                <c:pt idx="2">
                  <c:v>66</c:v>
                </c:pt>
                <c:pt idx="3">
                  <c:v>62</c:v>
                </c:pt>
                <c:pt idx="4">
                  <c:v>51</c:v>
                </c:pt>
                <c:pt idx="5">
                  <c:v>50</c:v>
                </c:pt>
                <c:pt idx="6">
                  <c:v>47</c:v>
                </c:pt>
                <c:pt idx="7">
                  <c:v>39</c:v>
                </c:pt>
                <c:pt idx="8">
                  <c:v>51</c:v>
                </c:pt>
                <c:pt idx="9">
                  <c:v>56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6A-D547-A4F6-9A87F7E62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640704"/>
        <c:axId val="1639693376"/>
      </c:barChart>
      <c:catAx>
        <c:axId val="12586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693376"/>
        <c:crosses val="autoZero"/>
        <c:auto val="1"/>
        <c:lblAlgn val="ctr"/>
        <c:lblOffset val="100"/>
        <c:noMultiLvlLbl val="0"/>
      </c:catAx>
      <c:valAx>
        <c:axId val="16396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6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Contra Costa (27)</c:v>
                </c:pt>
                <c:pt idx="1">
                  <c:v>Solano (9)</c:v>
                </c:pt>
                <c:pt idx="2">
                  <c:v>Shasta (7)</c:v>
                </c:pt>
                <c:pt idx="3">
                  <c:v>Yolo (6)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12</c:v>
                </c:pt>
                <c:pt idx="3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9-0D42-8BAD-FECACD7D34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Vac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Contra Costa (27)</c:v>
                </c:pt>
                <c:pt idx="1">
                  <c:v>Solano (9)</c:v>
                </c:pt>
                <c:pt idx="2">
                  <c:v>Shasta (7)</c:v>
                </c:pt>
                <c:pt idx="3">
                  <c:v>Yolo (6)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62</c:v>
                </c:pt>
                <c:pt idx="2">
                  <c:v>47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9-0D42-8BAD-FECACD7D3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078576"/>
        <c:axId val="1557078976"/>
        <c:axId val="1558865952"/>
      </c:bar3DChart>
      <c:catAx>
        <c:axId val="155707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8976"/>
        <c:crosses val="autoZero"/>
        <c:auto val="1"/>
        <c:lblAlgn val="ctr"/>
        <c:lblOffset val="100"/>
        <c:noMultiLvlLbl val="0"/>
      </c:catAx>
      <c:valAx>
        <c:axId val="155707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8576"/>
        <c:crosses val="autoZero"/>
        <c:crossBetween val="between"/>
      </c:valAx>
      <c:serAx>
        <c:axId val="1558865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89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Butte (4)</c:v>
                </c:pt>
                <c:pt idx="1">
                  <c:v>Siskiyou (3)</c:v>
                </c:pt>
                <c:pt idx="2">
                  <c:v>Tehama (3)</c:v>
                </c:pt>
                <c:pt idx="3">
                  <c:v>Colusa (2)</c:v>
                </c:pt>
                <c:pt idx="4">
                  <c:v>Alameda (2)</c:v>
                </c:pt>
                <c:pt idx="5">
                  <c:v>Trinity (2)</c:v>
                </c:pt>
                <c:pt idx="6">
                  <c:v>Glenn (1)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-41</c:v>
                </c:pt>
                <c:pt idx="1">
                  <c:v>-11</c:v>
                </c:pt>
                <c:pt idx="2">
                  <c:v>3</c:v>
                </c:pt>
                <c:pt idx="3">
                  <c:v>-22</c:v>
                </c:pt>
                <c:pt idx="4">
                  <c:v>24</c:v>
                </c:pt>
                <c:pt idx="5">
                  <c:v>-2</c:v>
                </c:pt>
                <c:pt idx="6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9-0D42-8BAD-FECACD7D34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Vac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Butte (4)</c:v>
                </c:pt>
                <c:pt idx="1">
                  <c:v>Siskiyou (3)</c:v>
                </c:pt>
                <c:pt idx="2">
                  <c:v>Tehama (3)</c:v>
                </c:pt>
                <c:pt idx="3">
                  <c:v>Colusa (2)</c:v>
                </c:pt>
                <c:pt idx="4">
                  <c:v>Alameda (2)</c:v>
                </c:pt>
                <c:pt idx="5">
                  <c:v>Trinity (2)</c:v>
                </c:pt>
                <c:pt idx="6">
                  <c:v>Glenn (1)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51</c:v>
                </c:pt>
                <c:pt idx="2">
                  <c:v>39</c:v>
                </c:pt>
                <c:pt idx="3">
                  <c:v>56</c:v>
                </c:pt>
                <c:pt idx="4">
                  <c:v>79</c:v>
                </c:pt>
                <c:pt idx="5">
                  <c:v>45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9-0D42-8BAD-FECACD7D3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078576"/>
        <c:axId val="1557078976"/>
        <c:axId val="1558865952"/>
      </c:bar3DChart>
      <c:catAx>
        <c:axId val="155707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7078976"/>
        <c:crosses val="autoZero"/>
        <c:auto val="1"/>
        <c:lblAlgn val="ctr"/>
        <c:lblOffset val="100"/>
        <c:noMultiLvlLbl val="0"/>
      </c:catAx>
      <c:valAx>
        <c:axId val="155707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8576"/>
        <c:crosses val="autoZero"/>
        <c:crossBetween val="between"/>
      </c:valAx>
      <c:serAx>
        <c:axId val="1558865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89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0.07407</cdr:x>
      <cdr:y>0.73026</cdr:y>
    </cdr:from>
    <cdr:to>
      <cdr:x>0.89815</cdr:x>
      <cdr:y>0.81476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DD228D-88B1-E842-921B-69986D93AE5B}"/>
            </a:ext>
          </a:extLst>
        </cdr:cNvPr>
        <cdr:cNvSpPr txBox="1"/>
      </cdr:nvSpPr>
      <cdr:spPr>
        <a:xfrm xmlns:a="http://schemas.openxmlformats.org/drawingml/2006/main">
          <a:off x="609600" y="3141663"/>
          <a:ext cx="6781800" cy="363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Butte (4)   Siskiyou (3)    Tehama (3)      Colusa (2)     Alameda (2)    Trinity (2)     Glenn (1)</a:t>
          </a:r>
        </a:p>
      </cdr:txBody>
    </cdr:sp>
  </cdr:relSizeAnchor>
  <cdr:relSizeAnchor xmlns:cdr="http://schemas.openxmlformats.org/drawingml/2006/chartDrawing">
    <cdr:from>
      <cdr:x>0.45809</cdr:x>
      <cdr:y>0.59251</cdr:y>
    </cdr:from>
    <cdr:to>
      <cdr:x>0.52291</cdr:x>
      <cdr:y>0.65331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7EE33DE-E9A5-D944-8818-FF0BF41B05A3}"/>
            </a:ext>
          </a:extLst>
        </cdr:cNvPr>
        <cdr:cNvSpPr txBox="1"/>
      </cdr:nvSpPr>
      <cdr:spPr>
        <a:xfrm xmlns:a="http://schemas.openxmlformats.org/drawingml/2006/main">
          <a:off x="3769914" y="2549031"/>
          <a:ext cx="5334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-22</a:t>
          </a:r>
        </a:p>
      </cdr:txBody>
    </cdr:sp>
  </cdr:relSizeAnchor>
  <cdr:relSizeAnchor xmlns:cdr="http://schemas.openxmlformats.org/drawingml/2006/chartDrawing">
    <cdr:from>
      <cdr:x>0.57301</cdr:x>
      <cdr:y>0.53485</cdr:y>
    </cdr:from>
    <cdr:to>
      <cdr:x>0.68412</cdr:x>
      <cdr:y>0.7474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4A2C4DB-06A4-F144-9C37-0E46FC0D70D3}"/>
            </a:ext>
          </a:extLst>
        </cdr:cNvPr>
        <cdr:cNvSpPr txBox="1"/>
      </cdr:nvSpPr>
      <cdr:spPr>
        <a:xfrm xmlns:a="http://schemas.openxmlformats.org/drawingml/2006/main">
          <a:off x="4715618" y="23009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+24</a:t>
          </a:r>
        </a:p>
      </cdr:txBody>
    </cdr:sp>
  </cdr:relSizeAnchor>
  <cdr:relSizeAnchor xmlns:cdr="http://schemas.openxmlformats.org/drawingml/2006/chartDrawing">
    <cdr:from>
      <cdr:x>0.67593</cdr:x>
      <cdr:y>0.53485</cdr:y>
    </cdr:from>
    <cdr:to>
      <cdr:x>0.78704</cdr:x>
      <cdr:y>0.7474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BAFAE05-47A1-564E-98D6-BA87051EDB88}"/>
            </a:ext>
          </a:extLst>
        </cdr:cNvPr>
        <cdr:cNvSpPr txBox="1"/>
      </cdr:nvSpPr>
      <cdr:spPr>
        <a:xfrm xmlns:a="http://schemas.openxmlformats.org/drawingml/2006/main">
          <a:off x="5562600" y="23009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-2</a:t>
          </a:r>
        </a:p>
      </cdr:txBody>
    </cdr:sp>
  </cdr:relSizeAnchor>
  <cdr:relSizeAnchor xmlns:cdr="http://schemas.openxmlformats.org/drawingml/2006/chartDrawing">
    <cdr:from>
      <cdr:x>0.7963</cdr:x>
      <cdr:y>0.55314</cdr:y>
    </cdr:from>
    <cdr:to>
      <cdr:x>0.90741</cdr:x>
      <cdr:y>0.76568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4986027-33A8-5A42-A213-D2233DD348FF}"/>
            </a:ext>
          </a:extLst>
        </cdr:cNvPr>
        <cdr:cNvSpPr txBox="1"/>
      </cdr:nvSpPr>
      <cdr:spPr>
        <a:xfrm xmlns:a="http://schemas.openxmlformats.org/drawingml/2006/main">
          <a:off x="6553200" y="23796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-9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BBE83EAD-EFCA-6A46-BBD3-BEDA2B153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55BA1FFB-9C41-994C-AAEA-DC418613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“I understand”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A1FFB-9C41-994C-AAEA-DC41861304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A9B10CC-8824-3E41-8015-AFE0C3FFE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C5B32-9A9C-0B4A-B52D-02EEEE76F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1CCDD-1CC4-8542-AB56-725AFF2BA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625F-BD76-0B4B-8681-BAC8C692E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6D3DA-73BF-C848-83BB-8A20C716D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18C8-20F0-5B4F-9311-7124A1C1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8DC0-DCD5-704D-8064-2C91EF8DF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E8C01-D58B-FF4C-BA8B-844CDBEC6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9BF45-543F-D04F-A29C-68B00387A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327FB-541D-3C4B-B28A-D71444592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7A796-7EDA-7B4D-B745-F02F56A7E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85B8D17-EC51-9540-982B-1CF8598BA1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ytimes.com/interactive/2021/us/california-covid-cases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fullarticle/2784480?utm_source=For_The_Media&amp;utm_medium=referral&amp;utm_campaign=ftm_links&amp;utm_term=0924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ccineconfidence.org/" TargetMode="External"/><Relationship Id="rId2" Type="http://schemas.openxmlformats.org/officeDocument/2006/relationships/hyperlink" Target="https://www.hopkinsmedicine.org/health/conditions-and-diseases/coronavirus/covid19-vaccine-hesitancy-12-things-you-need-to-kno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vi.org/vaccineswork/are-chatbots-better-humans-fighting-vaccine-hesitanc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clevelandclinic.org/how-to-talk-to-someone-about-vaccine-hesitanc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times.com/article/double-masking-tips-coronavirus.html?referringSource=articleShare" TargetMode="External"/><Relationship Id="rId3" Type="http://schemas.openxmlformats.org/officeDocument/2006/relationships/hyperlink" Target="https://www.cdc.gov/coronavirus/2019-ncov/variants/omicron-variant.html" TargetMode="External"/><Relationship Id="rId7" Type="http://schemas.openxmlformats.org/officeDocument/2006/relationships/hyperlink" Target="https://www.nytimes.com/article/testing-positive-covid-omicron-variant.html?campaign_id=9&amp;campaign_id=154&amp;emc=edit_cb_20211220&amp;instance_id=48274&amp;instance_id=48319&amp;nl=coronavirus-briefing&amp;regi_id=93388816&amp;regi_id=60568394&amp;segment_id=77475&amp;segment_id=77518&amp;te=1&amp;user_id=e54be69add3d6dc111a82076a341830f&amp;user_id=bfbef7b47bfe5f9b85af9813d7bb8d02" TargetMode="External"/><Relationship Id="rId2" Type="http://schemas.openxmlformats.org/officeDocument/2006/relationships/hyperlink" Target="https://www.thelancet.com/journals/lanres/article/PIIS2213-2600(21)00559-2/full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1/10/07/well/live/covid-rapid-at-home-test.html?referringSource=articleShare" TargetMode="External"/><Relationship Id="rId5" Type="http://schemas.openxmlformats.org/officeDocument/2006/relationships/hyperlink" Target="https://www.consumerreports.org/covid-19/your-questions-about-omicron-answered-a3351440900/" TargetMode="External"/><Relationship Id="rId4" Type="http://schemas.openxmlformats.org/officeDocument/2006/relationships/hyperlink" Target="https://www.cdc.gov/coronavirus/2019-ncov/testing/diagnostic-test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12/28/us/covid-death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12/28/us/covid-death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us/california-covid-cases.htm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us/california-covid-cases.html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us/california-covid-cases.html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us/california-covid-cases.html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2CDC-596C-8144-988B-54BCFBCF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Pandemic Update </a:t>
            </a:r>
            <a:br>
              <a:rPr lang="en-US" dirty="0"/>
            </a:br>
            <a:r>
              <a:rPr lang="en-US" sz="3200" dirty="0"/>
              <a:t>Rotary District 5160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EC19-8D71-3541-8D7C-C8492AD9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sz="1800" dirty="0"/>
              <a:t>Omicron update</a:t>
            </a:r>
          </a:p>
          <a:p>
            <a:pPr lvl="1"/>
            <a:r>
              <a:rPr lang="en-US" sz="1400" dirty="0"/>
              <a:t>Majority of cases in California (estimated 50% - 70%)</a:t>
            </a:r>
          </a:p>
          <a:p>
            <a:pPr lvl="1"/>
            <a:r>
              <a:rPr lang="en-US" sz="1400" dirty="0"/>
              <a:t>Hard to get variant data by county</a:t>
            </a:r>
          </a:p>
          <a:p>
            <a:pPr lvl="1"/>
            <a:r>
              <a:rPr lang="en-US" sz="1400" dirty="0"/>
              <a:t>Appears to be much more infectious (R</a:t>
            </a:r>
            <a:r>
              <a:rPr lang="en-US" sz="1400" baseline="30000" dirty="0"/>
              <a:t>0</a:t>
            </a:r>
            <a:r>
              <a:rPr lang="en-US" sz="1400" dirty="0"/>
              <a:t> =10, Delta was 7, original COVID 2-3)</a:t>
            </a:r>
          </a:p>
          <a:p>
            <a:pPr lvl="1"/>
            <a:r>
              <a:rPr lang="en-US" sz="1400" dirty="0"/>
              <a:t>Appears to be less deadly or likely to lead to hospitalization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38797-7D61-BA4F-BA84-769F981C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BD366-0177-674A-BAAD-A70DBE928768}"/>
              </a:ext>
            </a:extLst>
          </p:cNvPr>
          <p:cNvSpPr txBox="1"/>
          <p:nvPr/>
        </p:nvSpPr>
        <p:spPr>
          <a:xfrm>
            <a:off x="96458" y="4544112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California</a:t>
            </a:r>
          </a:p>
          <a:p>
            <a:r>
              <a:rPr lang="en-US" sz="1400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3FCC0-702A-DD4F-9EA1-5B360BE63E34}"/>
              </a:ext>
            </a:extLst>
          </p:cNvPr>
          <p:cNvSpPr txBox="1"/>
          <p:nvPr/>
        </p:nvSpPr>
        <p:spPr>
          <a:xfrm>
            <a:off x="7169334" y="6625389"/>
            <a:ext cx="182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NYTimes Vaccine Tracker</a:t>
            </a:r>
            <a:endParaRPr lang="en-US" sz="1200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4AA4C7E-2108-824B-A301-232DE7C16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90" y="3324821"/>
            <a:ext cx="5251449" cy="34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0F5E-2DF8-DB49-A3E1-3691C04C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Hesitancy and 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7C28E-A0ED-6C43-B1C1-CAE48CF9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C01-D58B-FF4C-BA8B-844CDBEC60B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8ABB159-8515-EE45-98AD-CCE377D59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7" y="1752600"/>
            <a:ext cx="8141593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F46E-97A3-4F40-8CBE-F425A1D5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Hesitancy and Ethnicity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4F1B0-A7DA-8F43-91FB-9D71F9F5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C01-D58B-FF4C-BA8B-844CDBEC60B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hart, funnel chart&#10;&#10;Description automatically generated with medium confidence">
            <a:extLst>
              <a:ext uri="{FF2B5EF4-FFF2-40B4-BE49-F238E27FC236}">
                <a16:creationId xmlns:a16="http://schemas.microsoft.com/office/drawing/2014/main" id="{26931D28-A583-DB47-A39D-042183832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796"/>
            <a:ext cx="9144000" cy="4036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FB68F-BA65-9F4C-A3B9-68298321D3A6}"/>
              </a:ext>
            </a:extLst>
          </p:cNvPr>
          <p:cNvSpPr txBox="1"/>
          <p:nvPr/>
        </p:nvSpPr>
        <p:spPr>
          <a:xfrm>
            <a:off x="457200" y="6477000"/>
            <a:ext cx="32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Siegler AJ, JAMA Network Open, 9/24/21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446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DFBA-6932-FC4A-A327-8A2467A4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and Interesting Websites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3D641-9EC8-3B4F-936A-CD065A32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dealing with someone who is hesitant</a:t>
            </a:r>
          </a:p>
          <a:p>
            <a:pPr lvl="1"/>
            <a:r>
              <a:rPr lang="en-US" dirty="0">
                <a:hlinkClick r:id="rId2"/>
              </a:rPr>
              <a:t>Hopkins Vaccine Hesitancy info</a:t>
            </a:r>
            <a:endParaRPr lang="en-US" dirty="0"/>
          </a:p>
          <a:p>
            <a:r>
              <a:rPr lang="en-US" dirty="0"/>
              <a:t>The Vaccine Confidence Project</a:t>
            </a:r>
          </a:p>
          <a:p>
            <a:pPr lvl="1"/>
            <a:r>
              <a:rPr lang="en-US" dirty="0">
                <a:hlinkClick r:id="rId3"/>
              </a:rPr>
              <a:t>https://www.vaccineconfidence.org</a:t>
            </a:r>
            <a:endParaRPr lang="en-US" dirty="0"/>
          </a:p>
          <a:p>
            <a:r>
              <a:rPr lang="en-US" dirty="0"/>
              <a:t>Possible use of chatbots</a:t>
            </a:r>
          </a:p>
          <a:p>
            <a:pPr lvl="1"/>
            <a:r>
              <a:rPr lang="en-US" dirty="0">
                <a:hlinkClick r:id="rId4"/>
              </a:rPr>
              <a:t>https://www.gavi.org/vaccineswork/are-chatbots-better-humans-fighting-vaccine-hesitancy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B3A81-9BC8-3944-BF14-8CE272A4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C01-D58B-FF4C-BA8B-844CDBEC60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405B-BF8D-6C4C-A09E-7FB45900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Dealing With Family &amp;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C422-75C6-E041-9D9B-D96ED259C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Identify where they are on the spectrum of hesitancy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Likely not going to change people’s minds if they are set in their opinion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Goal – find what they are unsure about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Ask more questions than give answers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get into a data fight, unless you know that’s what persuades them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4004198F-9089-9249-965F-169A6D60F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8862"/>
            <a:ext cx="4038600" cy="2302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536F-6B4E-DC41-BE83-00103927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549625F-BD76-0B4B-8681-BAC8C692E98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BAB55-AA30-8F4B-BF55-AA2E9881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About Vaccine Hesitancy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D73AF-D2C7-4140-8F66-15E90E27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permission</a:t>
            </a:r>
          </a:p>
          <a:p>
            <a:pPr lvl="1"/>
            <a:r>
              <a:rPr lang="en-US" dirty="0"/>
              <a:t>If they say no, respect it but offer an open door</a:t>
            </a:r>
          </a:p>
          <a:p>
            <a:r>
              <a:rPr lang="en-US" dirty="0"/>
              <a:t>Ask lots of questions</a:t>
            </a:r>
          </a:p>
          <a:p>
            <a:r>
              <a:rPr lang="en-US" dirty="0"/>
              <a:t>Aim for the middle ground</a:t>
            </a:r>
          </a:p>
          <a:p>
            <a:r>
              <a:rPr lang="en-US" dirty="0"/>
              <a:t>Try to understand doubts</a:t>
            </a:r>
          </a:p>
          <a:p>
            <a:r>
              <a:rPr lang="en-US" dirty="0"/>
              <a:t>Share your experience</a:t>
            </a:r>
          </a:p>
          <a:p>
            <a:r>
              <a:rPr lang="en-US" dirty="0"/>
              <a:t>Relate it to things they already do</a:t>
            </a:r>
          </a:p>
          <a:p>
            <a:pPr lvl="1"/>
            <a:r>
              <a:rPr lang="en-US" dirty="0"/>
              <a:t>Driving safely vs. seatbelts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ACB45-6071-BE42-B08A-A3C3332E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C01-D58B-FF4C-BA8B-844CDBEC60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BE64B-F281-F942-AFCA-414AA2F9085D}"/>
              </a:ext>
            </a:extLst>
          </p:cNvPr>
          <p:cNvSpPr txBox="1"/>
          <p:nvPr/>
        </p:nvSpPr>
        <p:spPr>
          <a:xfrm>
            <a:off x="6350124" y="645374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Cleveland Clinic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22A9-73BB-834F-869F-7229E51A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232-CED4-FF4E-9E84-3615737C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Asking</a:t>
            </a:r>
          </a:p>
          <a:p>
            <a:pPr lvl="1"/>
            <a:r>
              <a:rPr lang="en-US" sz="2400" dirty="0"/>
              <a:t>Open-ended questions</a:t>
            </a:r>
          </a:p>
          <a:p>
            <a:pPr lvl="1"/>
            <a:r>
              <a:rPr lang="en-US" sz="2400" dirty="0"/>
              <a:t>“I see, tell me more about that.”</a:t>
            </a:r>
          </a:p>
          <a:p>
            <a:pPr lvl="1"/>
            <a:r>
              <a:rPr lang="en-US" sz="2400" dirty="0"/>
              <a:t>Don’t end it early</a:t>
            </a:r>
          </a:p>
          <a:p>
            <a:r>
              <a:rPr lang="en-US" sz="2800" dirty="0"/>
              <a:t>Listening</a:t>
            </a:r>
          </a:p>
          <a:p>
            <a:pPr lvl="1"/>
            <a:r>
              <a:rPr lang="en-US" sz="2400" dirty="0"/>
              <a:t>Attentive gaze with good eye contact</a:t>
            </a:r>
          </a:p>
          <a:p>
            <a:pPr lvl="1"/>
            <a:r>
              <a:rPr lang="en-US" sz="2400" dirty="0"/>
              <a:t>Not distracted (not looking at your phone)</a:t>
            </a:r>
          </a:p>
          <a:p>
            <a:r>
              <a:rPr lang="en-US" sz="2800" dirty="0"/>
              <a:t>Informing</a:t>
            </a:r>
          </a:p>
          <a:p>
            <a:pPr lvl="1"/>
            <a:r>
              <a:rPr lang="en-US" sz="2400" dirty="0"/>
              <a:t>Ask permission to give information</a:t>
            </a:r>
          </a:p>
          <a:p>
            <a:pPr lvl="1"/>
            <a:r>
              <a:rPr lang="en-US" sz="2400" dirty="0"/>
              <a:t>Chunk – check - chunk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3DB34-5F0A-F543-AAF7-8C4B3F0A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F91B-FB77-5740-9711-1350173B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6190-992A-E441-A01F-C788377C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we’d love our loved one to get the vaccine, we have to let go of that concern, for now</a:t>
            </a:r>
          </a:p>
          <a:p>
            <a:r>
              <a:rPr lang="en-US" dirty="0"/>
              <a:t>The goal is to discover ambivalence</a:t>
            </a:r>
          </a:p>
          <a:p>
            <a:r>
              <a:rPr lang="en-US" dirty="0"/>
              <a:t>If the listener feels ambivalence, they are more likely to change</a:t>
            </a:r>
          </a:p>
          <a:p>
            <a:r>
              <a:rPr lang="en-US" dirty="0"/>
              <a:t>You also want them to know your stance, but after you’ve heard theirs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AA87F-B45C-D545-A157-CBC8794E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5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1F48-944D-5646-AAEE-3A160177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 Wachter’s Immunity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BBCD-51A5-214F-87C5-A0D686576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302125"/>
          </a:xfrm>
        </p:spPr>
        <p:txBody>
          <a:bodyPr/>
          <a:lstStyle/>
          <a:p>
            <a:r>
              <a:rPr lang="en-US" dirty="0"/>
              <a:t>3 mRNAs + infection (super immune)</a:t>
            </a:r>
          </a:p>
          <a:p>
            <a:r>
              <a:rPr lang="en-US" dirty="0"/>
              <a:t>3 mRNAs (very immune)</a:t>
            </a:r>
          </a:p>
          <a:p>
            <a:r>
              <a:rPr lang="en-US" dirty="0"/>
              <a:t>2 mRNAs or J&amp;J + mRNA (modestly immune)</a:t>
            </a:r>
          </a:p>
          <a:p>
            <a:r>
              <a:rPr lang="en-US" dirty="0"/>
              <a:t>1 mRNA or J&amp;J alone, or infection alone (minimally immune)</a:t>
            </a:r>
          </a:p>
          <a:p>
            <a:r>
              <a:rPr lang="en-US" dirty="0"/>
              <a:t>No shots AND no infection (totally vulnerable)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5B4C8-AD08-AC45-B75A-8A1F6C38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52848-8B40-DB4F-A319-F27E86AE5C12}"/>
              </a:ext>
            </a:extLst>
          </p:cNvPr>
          <p:cNvSpPr txBox="1"/>
          <p:nvPr/>
        </p:nvSpPr>
        <p:spPr>
          <a:xfrm>
            <a:off x="152400" y="6324600"/>
            <a:ext cx="422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Wachter, MD UCSF Twitter 17 Dec 21</a:t>
            </a:r>
          </a:p>
        </p:txBody>
      </p:sp>
    </p:spTree>
    <p:extLst>
      <p:ext uri="{BB962C8B-B14F-4D97-AF65-F5344CB8AC3E}">
        <p14:creationId xmlns:p14="http://schemas.microsoft.com/office/powerpoint/2010/main" val="320872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64F2-E6BA-0148-B02D-BF2893DD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3494-C8E2-904D-B2C2-14B4F0AD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in-person meetings?</a:t>
            </a:r>
          </a:p>
          <a:p>
            <a:pPr lvl="1"/>
            <a:r>
              <a:rPr lang="en-US" dirty="0"/>
              <a:t>Continue hybrid meetings?</a:t>
            </a:r>
          </a:p>
          <a:p>
            <a:pPr lvl="1"/>
            <a:r>
              <a:rPr lang="en-US" dirty="0"/>
              <a:t>Use only </a:t>
            </a:r>
            <a:r>
              <a:rPr lang="en-US"/>
              <a:t>Zoom meetings?</a:t>
            </a:r>
            <a:endParaRPr lang="en-US" dirty="0"/>
          </a:p>
          <a:p>
            <a:r>
              <a:rPr lang="en-US" dirty="0"/>
              <a:t>Require or advise attendees to be vaccinated?</a:t>
            </a:r>
          </a:p>
          <a:p>
            <a:r>
              <a:rPr lang="en-US" dirty="0"/>
              <a:t>Require or advise attendees to self-test 30 minutes before the meeting?</a:t>
            </a:r>
          </a:p>
          <a:p>
            <a:r>
              <a:rPr lang="en-US" dirty="0"/>
              <a:t>Develop strategies to provide service to the larger community? </a:t>
            </a:r>
            <a:r>
              <a:rPr lang="en-US" sz="2400" dirty="0">
                <a:solidFill>
                  <a:srgbClr val="FF0000"/>
                </a:solidFill>
              </a:rPr>
              <a:t>(District Grants?)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0D560-857E-DA42-A7BD-052EFF3A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1FBBD-BDB3-C64B-893F-CFC12971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B74AF-7464-CC40-BB8F-BD5972BE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Omicron and vaccines</a:t>
            </a:r>
            <a:r>
              <a:rPr lang="en-US" sz="2800" dirty="0"/>
              <a:t> </a:t>
            </a:r>
            <a:r>
              <a:rPr lang="en-US" sz="1400" dirty="0"/>
              <a:t>(Lancet)</a:t>
            </a:r>
            <a:endParaRPr lang="en-US" sz="2800" dirty="0"/>
          </a:p>
          <a:p>
            <a:r>
              <a:rPr lang="en-US" sz="2800" dirty="0">
                <a:hlinkClick r:id="rId3"/>
              </a:rPr>
              <a:t>CDC – Omicron Variant</a:t>
            </a:r>
            <a:endParaRPr lang="en-US" sz="2800" dirty="0"/>
          </a:p>
          <a:p>
            <a:r>
              <a:rPr lang="en-US" sz="2800" dirty="0">
                <a:hlinkClick r:id="rId4"/>
              </a:rPr>
              <a:t>CDC – Testing </a:t>
            </a:r>
            <a:endParaRPr lang="en-US" sz="2800" dirty="0"/>
          </a:p>
          <a:p>
            <a:r>
              <a:rPr lang="en-US" sz="2800" dirty="0">
                <a:hlinkClick r:id="rId5"/>
              </a:rPr>
              <a:t>Consumer Reports Health</a:t>
            </a:r>
            <a:endParaRPr lang="en-US" sz="2800" dirty="0"/>
          </a:p>
          <a:p>
            <a:r>
              <a:rPr lang="en-US" sz="2800" dirty="0">
                <a:hlinkClick r:id="rId6"/>
              </a:rPr>
              <a:t>How to use home tests </a:t>
            </a:r>
            <a:r>
              <a:rPr lang="en-US" sz="1600" dirty="0"/>
              <a:t>(NYT)</a:t>
            </a:r>
            <a:endParaRPr lang="en-US" sz="2800" dirty="0"/>
          </a:p>
          <a:p>
            <a:r>
              <a:rPr lang="en-US" sz="2800" dirty="0">
                <a:hlinkClick r:id="rId7"/>
              </a:rPr>
              <a:t>What to do if you test positive?</a:t>
            </a:r>
            <a:r>
              <a:rPr lang="en-US" sz="2800" dirty="0"/>
              <a:t> </a:t>
            </a:r>
            <a:r>
              <a:rPr lang="en-US" sz="1400" dirty="0"/>
              <a:t>(NYT)</a:t>
            </a:r>
          </a:p>
          <a:p>
            <a:r>
              <a:rPr lang="en-US" sz="2800" dirty="0">
                <a:hlinkClick r:id="rId8"/>
              </a:rPr>
              <a:t>How to double mask </a:t>
            </a:r>
            <a:r>
              <a:rPr lang="en-US" sz="1600" dirty="0"/>
              <a:t>(NYT)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35C9F-D947-8044-9AB2-1BECD6F1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BF45-543F-D04F-A29C-68B00387AE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CFEF-144B-CE45-B53C-ACCE5851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COVID Death Rates Rising in Some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12FE3-9DD2-BE40-B4E2-C3EFF510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62DEE87-0344-A34C-9DEF-76942CBA3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3969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023B5-FC8C-5D41-AF32-B6D7CA6E0B8A}"/>
              </a:ext>
            </a:extLst>
          </p:cNvPr>
          <p:cNvSpPr txBox="1"/>
          <p:nvPr/>
        </p:nvSpPr>
        <p:spPr>
          <a:xfrm>
            <a:off x="381000" y="6477000"/>
            <a:ext cx="196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NYTimes 12/28/21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3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3F16-F6A3-484B-BB4E-AA93FAB5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Deaths – Age Counts </a:t>
            </a:r>
            <a:r>
              <a:rPr lang="en-US" sz="3200" i="1" dirty="0"/>
              <a:t>(again)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595DC-CF16-8741-9E24-DEA5C965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C01-D58B-FF4C-BA8B-844CDBEC60B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E26831-654A-4C48-AE84-CF1DDA932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667000"/>
            <a:ext cx="7797800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88DE3-915C-B84C-A79E-2BDC7F5D4D14}"/>
              </a:ext>
            </a:extLst>
          </p:cNvPr>
          <p:cNvSpPr txBox="1"/>
          <p:nvPr/>
        </p:nvSpPr>
        <p:spPr>
          <a:xfrm>
            <a:off x="228600" y="6477000"/>
            <a:ext cx="196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NYTimes 12/28/21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6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661E-3FAF-D647-8E39-4959535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5160 COVID Cases </a:t>
            </a:r>
            <a:r>
              <a:rPr lang="en-US" sz="1800" dirty="0"/>
              <a:t>(1/1/22)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E079-CCAF-9B46-849F-117644CA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240F0D-EBD2-F145-AE1F-B94401113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277996"/>
              </p:ext>
            </p:extLst>
          </p:nvPr>
        </p:nvGraphicFramePr>
        <p:xfrm>
          <a:off x="457200" y="1828800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7CDCC3-8B02-D64F-8316-7BBD7093D2F5}"/>
              </a:ext>
            </a:extLst>
          </p:cNvPr>
          <p:cNvSpPr txBox="1"/>
          <p:nvPr/>
        </p:nvSpPr>
        <p:spPr>
          <a:xfrm>
            <a:off x="6553200" y="6477000"/>
            <a:ext cx="1822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NYTimes COVID Tracker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440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16D6-4A54-244C-A57F-F790D43D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Rate &amp; Vaccination Rate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1673F8-7DDB-6E46-A53B-23C4A8BD6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634650"/>
              </p:ext>
            </p:extLst>
          </p:nvPr>
        </p:nvGraphicFramePr>
        <p:xfrm>
          <a:off x="457200" y="1828800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438D7-6B12-6649-B9B4-7E228E73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6E266-0938-BB4A-84A7-90CF7F0038E6}"/>
              </a:ext>
            </a:extLst>
          </p:cNvPr>
          <p:cNvSpPr txBox="1"/>
          <p:nvPr/>
        </p:nvSpPr>
        <p:spPr>
          <a:xfrm>
            <a:off x="5334000" y="6477000"/>
            <a:ext cx="2230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 – </a:t>
            </a:r>
            <a:r>
              <a:rPr lang="en-US" sz="1100" dirty="0">
                <a:hlinkClick r:id="rId3"/>
              </a:rPr>
              <a:t>NYTimes COVID Tracker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26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661E-3FAF-D647-8E39-4959535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Vaccination Rate &amp; Hospitalizations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C0AC53-D427-4B49-A023-74318D21C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67769"/>
              </p:ext>
            </p:extLst>
          </p:nvPr>
        </p:nvGraphicFramePr>
        <p:xfrm>
          <a:off x="457200" y="1870075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E079-CCAF-9B46-849F-117644CA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90AF1-45B4-A441-96C6-1AFBC04D079C}"/>
              </a:ext>
            </a:extLst>
          </p:cNvPr>
          <p:cNvSpPr/>
          <p:nvPr/>
        </p:nvSpPr>
        <p:spPr>
          <a:xfrm>
            <a:off x="152400" y="6444916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Hospitalizations - % change in last 14 days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AF54C-F5F6-594D-B999-F4D9A989F2B1}"/>
              </a:ext>
            </a:extLst>
          </p:cNvPr>
          <p:cNvSpPr/>
          <p:nvPr/>
        </p:nvSpPr>
        <p:spPr>
          <a:xfrm>
            <a:off x="6520793" y="6456584"/>
            <a:ext cx="1822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NYTimes COVID Tracker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A5985-DB28-6D4A-844B-97426A92AB63}"/>
              </a:ext>
            </a:extLst>
          </p:cNvPr>
          <p:cNvSpPr txBox="1"/>
          <p:nvPr/>
        </p:nvSpPr>
        <p:spPr>
          <a:xfrm>
            <a:off x="3733800" y="5334000"/>
            <a:ext cx="18453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(#) of Rotary Clubs in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074E1-B121-2449-86C6-32F3DEB62C14}"/>
              </a:ext>
            </a:extLst>
          </p:cNvPr>
          <p:cNvSpPr txBox="1"/>
          <p:nvPr/>
        </p:nvSpPr>
        <p:spPr>
          <a:xfrm>
            <a:off x="2223630" y="4876800"/>
            <a:ext cx="335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+3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6C40E-67E0-AF49-A578-6AE371D0D951}"/>
              </a:ext>
            </a:extLst>
          </p:cNvPr>
          <p:cNvSpPr txBox="1"/>
          <p:nvPr/>
        </p:nvSpPr>
        <p:spPr>
          <a:xfrm>
            <a:off x="3657600" y="4867831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+14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36F50-8582-FB46-951F-6C9DFA1E95F3}"/>
              </a:ext>
            </a:extLst>
          </p:cNvPr>
          <p:cNvSpPr txBox="1"/>
          <p:nvPr/>
        </p:nvSpPr>
        <p:spPr>
          <a:xfrm>
            <a:off x="5141264" y="4877698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+12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65046-1B94-D84E-BBBA-F58DADE7CE60}"/>
              </a:ext>
            </a:extLst>
          </p:cNvPr>
          <p:cNvSpPr txBox="1"/>
          <p:nvPr/>
        </p:nvSpPr>
        <p:spPr>
          <a:xfrm>
            <a:off x="6654024" y="4876800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2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661E-3FAF-D647-8E39-4959535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Vaccination Rate &amp; Hospitalizations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C0AC53-D427-4B49-A023-74318D21C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246377"/>
              </p:ext>
            </p:extLst>
          </p:nvPr>
        </p:nvGraphicFramePr>
        <p:xfrm>
          <a:off x="457200" y="1811337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E079-CCAF-9B46-849F-117644CA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7B8B-B1CD-6442-A10C-F310632F553A}"/>
              </a:ext>
            </a:extLst>
          </p:cNvPr>
          <p:cNvSpPr txBox="1"/>
          <p:nvPr/>
        </p:nvSpPr>
        <p:spPr>
          <a:xfrm>
            <a:off x="381000" y="6400800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Hospitalizations - % change in last 14 days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A19F1-4E52-E447-87EE-DFB1F2E2209A}"/>
              </a:ext>
            </a:extLst>
          </p:cNvPr>
          <p:cNvSpPr/>
          <p:nvPr/>
        </p:nvSpPr>
        <p:spPr>
          <a:xfrm>
            <a:off x="6414675" y="6400800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3"/>
              </a:rPr>
              <a:t>NYTimes COVID Tracker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89AA3-DDDA-8D48-AF04-BFE66310983C}"/>
              </a:ext>
            </a:extLst>
          </p:cNvPr>
          <p:cNvSpPr txBox="1"/>
          <p:nvPr/>
        </p:nvSpPr>
        <p:spPr>
          <a:xfrm>
            <a:off x="1600200" y="4572000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-41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23FD6-6747-7E49-85BB-C145A3308AB8}"/>
              </a:ext>
            </a:extLst>
          </p:cNvPr>
          <p:cNvSpPr txBox="1"/>
          <p:nvPr/>
        </p:nvSpPr>
        <p:spPr>
          <a:xfrm>
            <a:off x="2438400" y="419100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-11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EB4D2-5A41-9849-8573-14499A0EEE51}"/>
              </a:ext>
            </a:extLst>
          </p:cNvPr>
          <p:cNvSpPr txBox="1"/>
          <p:nvPr/>
        </p:nvSpPr>
        <p:spPr>
          <a:xfrm>
            <a:off x="3276600" y="4112332"/>
            <a:ext cx="335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+3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5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D847-30CA-884B-9F7D-9673C0EC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Hesitancy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6A39-FCFE-0E46-AF42-F4D9708E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term – describes a range of reasons why someone hasn’t gotten vaccinated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4C279-E952-F442-B6DB-D51B4941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603E5575-5147-3F42-AAEF-36BFEEA60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088105"/>
            <a:ext cx="6426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1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FC59-5447-8F4A-AFA6-25ED8ADE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 of Hesitancy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3FE1B-8294-C643-96D2-472F7414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625F-BD76-0B4B-8681-BAC8C692E98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541D470-1FD1-D146-A88E-A277ECA6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" y="2133599"/>
            <a:ext cx="8229600" cy="41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413"/>
      </p:ext>
    </p:extLst>
  </p:cSld>
  <p:clrMapOvr>
    <a:masterClrMapping/>
  </p:clrMapOvr>
</p:sld>
</file>

<file path=ppt/theme/theme1.xml><?xml version="1.0" encoding="utf-8"?>
<a:theme xmlns:a="http://schemas.openxmlformats.org/drawingml/2006/main" name="FSU template">
  <a:themeElements>
    <a:clrScheme name="FSUCOM templa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FSUCOM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SUCOM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vvy Seniors 12-18-15" id="{1C90EA91-1FCF-4345-87BC-9FE8A9A152F2}" vid="{734F6BD9-8EF4-B545-A5FD-CB5D8D5941A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 Template</Template>
  <TotalTime>56915</TotalTime>
  <Words>652</Words>
  <Application>Microsoft Macintosh PowerPoint</Application>
  <PresentationFormat>On-screen Show (4:3)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FSU template</vt:lpstr>
      <vt:lpstr>Pandemic Update  Rotary District 5160</vt:lpstr>
      <vt:lpstr>COVID Death Rates Rising in Some</vt:lpstr>
      <vt:lpstr>COVID Deaths – Age Counts (again)</vt:lpstr>
      <vt:lpstr>New 5160 COVID Cases (1/1/22)</vt:lpstr>
      <vt:lpstr>Case Rate &amp; Vaccination Rate</vt:lpstr>
      <vt:lpstr>Vaccination Rate &amp; Hospitalizations</vt:lpstr>
      <vt:lpstr>Vaccination Rate &amp; Hospitalizations</vt:lpstr>
      <vt:lpstr>Vaccine Hesitancy</vt:lpstr>
      <vt:lpstr>Natural History of Hesitancy</vt:lpstr>
      <vt:lpstr>Hesitancy and Age</vt:lpstr>
      <vt:lpstr>Hesitancy and Ethnicity</vt:lpstr>
      <vt:lpstr>Useful and Interesting Websites</vt:lpstr>
      <vt:lpstr>Dealing With Family &amp; Friends</vt:lpstr>
      <vt:lpstr>Talking About Vaccine Hesitancy</vt:lpstr>
      <vt:lpstr>Motivational Interviewing</vt:lpstr>
      <vt:lpstr>The Real Goal</vt:lpstr>
      <vt:lpstr>Bob Wachter’s Immunity Levels</vt:lpstr>
      <vt:lpstr>Questions?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 Treatment versus Prevention OLLI 2017</dc:title>
  <dc:creator>Ken Brummel-Smith</dc:creator>
  <cp:lastModifiedBy>Ken Brummel-Smith</cp:lastModifiedBy>
  <cp:revision>164</cp:revision>
  <cp:lastPrinted>2021-10-20T03:36:36Z</cp:lastPrinted>
  <dcterms:created xsi:type="dcterms:W3CDTF">2017-03-26T20:15:30Z</dcterms:created>
  <dcterms:modified xsi:type="dcterms:W3CDTF">2022-01-03T23:59:04Z</dcterms:modified>
</cp:coreProperties>
</file>